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8"/>
  </p:notesMasterIdLst>
  <p:sldIdLst>
    <p:sldId id="256" r:id="rId2"/>
    <p:sldId id="258" r:id="rId3"/>
    <p:sldId id="331" r:id="rId4"/>
    <p:sldId id="332" r:id="rId5"/>
    <p:sldId id="333" r:id="rId6"/>
    <p:sldId id="330" r:id="rId7"/>
  </p:sldIdLst>
  <p:sldSz cx="9144000" cy="6858000" type="screen4x3"/>
  <p:notesSz cx="6724650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темий Левицкий" initials="А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CBF14"/>
    <a:srgbClr val="8961A5"/>
    <a:srgbClr val="00A0D1"/>
    <a:srgbClr val="FECB00"/>
    <a:srgbClr val="BEBEBE"/>
    <a:srgbClr val="DF0A14"/>
    <a:srgbClr val="C7DB09"/>
    <a:srgbClr val="878787"/>
    <a:srgbClr val="54B147"/>
    <a:srgbClr val="C7DB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8CA"/>
          </a:solidFill>
        </a:fill>
      </a:tcStyle>
    </a:wholeTbl>
    <a:band2H>
      <a:tcTxStyle/>
      <a:tcStyle>
        <a:tcBdr/>
        <a:fill>
          <a:solidFill>
            <a:srgbClr val="E9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1E1"/>
          </a:solidFill>
        </a:fill>
      </a:tcStyle>
    </a:wholeTbl>
    <a:band2H>
      <a:tcTxStyle/>
      <a:tcStyle>
        <a:tcBdr/>
        <a:fill>
          <a:solidFill>
            <a:srgbClr val="ED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EE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2" autoAdjust="0"/>
    <p:restoredTop sz="94671" autoAdjust="0"/>
  </p:normalViewPr>
  <p:slideViewPr>
    <p:cSldViewPr snapToGrid="0" showGuides="1">
      <p:cViewPr varScale="1">
        <p:scale>
          <a:sx n="108" d="100"/>
          <a:sy n="108" d="100"/>
        </p:scale>
        <p:origin x="-67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Shape 2047"/>
          <p:cNvSpPr>
            <a:spLocks noGrp="1" noRot="1" noChangeAspect="1"/>
          </p:cNvSpPr>
          <p:nvPr>
            <p:ph type="sldImg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8" name="Shape 2048"/>
          <p:cNvSpPr>
            <a:spLocks noGrp="1"/>
          </p:cNvSpPr>
          <p:nvPr>
            <p:ph type="body" sz="quarter" idx="1"/>
          </p:nvPr>
        </p:nvSpPr>
        <p:spPr>
          <a:xfrm>
            <a:off x="896620" y="4690269"/>
            <a:ext cx="4931410" cy="4443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964579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1" y="775176"/>
            <a:ext cx="7474158" cy="37370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2918" y="1335837"/>
            <a:ext cx="5032291" cy="714421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2012918" y="2050258"/>
            <a:ext cx="5032291" cy="171170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98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>
            <a:spLocks/>
          </p:cNvSpPr>
          <p:nvPr/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30239" y="1142168"/>
            <a:ext cx="3052123" cy="483794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70000"/>
              <a:buFont typeface="Wingdings" charset="2"/>
              <a:buNone/>
              <a:defRPr sz="1400">
                <a:latin typeface="Arial"/>
                <a:cs typeface="Arial"/>
              </a:defRPr>
            </a:lvl1pPr>
            <a:lvl2pPr marL="457200" indent="0">
              <a:buClr>
                <a:schemeClr val="accent1"/>
              </a:buClr>
              <a:buNone/>
              <a:defRPr sz="1600">
                <a:latin typeface="Arial"/>
                <a:cs typeface="Arial"/>
              </a:defRPr>
            </a:lvl2pPr>
            <a:lvl3pPr marL="914400" indent="0">
              <a:buClr>
                <a:schemeClr val="accent1"/>
              </a:buClr>
              <a:buSzPct val="70000"/>
              <a:buFont typeface="Wingdings" charset="2"/>
              <a:buNone/>
              <a:defRPr sz="1600">
                <a:latin typeface="Arial"/>
                <a:cs typeface="Arial"/>
              </a:defRPr>
            </a:lvl3pPr>
            <a:lvl4pPr marL="1371600" indent="0">
              <a:buClr>
                <a:schemeClr val="accent1"/>
              </a:buClr>
              <a:buNone/>
              <a:defRPr sz="1600">
                <a:latin typeface="Arial"/>
                <a:cs typeface="Arial"/>
              </a:defRPr>
            </a:lvl4pPr>
            <a:lvl5pPr marL="1828800" indent="0">
              <a:buClr>
                <a:schemeClr val="accent1"/>
              </a:buClr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30239" y="375180"/>
            <a:ext cx="3052124" cy="766988"/>
          </a:xfrm>
        </p:spPr>
        <p:txBody>
          <a:bodyPr anchor="t">
            <a:normAutofit/>
          </a:bodyPr>
          <a:lstStyle>
            <a:lvl1pPr algn="l">
              <a:defRPr sz="1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3810166" y="375180"/>
            <a:ext cx="4710269" cy="5604933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1pPr>
            <a:lvl2pPr>
              <a:buClr>
                <a:schemeClr val="accent1"/>
              </a:buClr>
              <a:defRPr sz="16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3pPr>
            <a:lvl4pPr>
              <a:buClr>
                <a:schemeClr val="accent1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accent1"/>
              </a:buCl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26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0237" y="4800600"/>
            <a:ext cx="7913688" cy="375098"/>
          </a:xfrm>
        </p:spPr>
        <p:txBody>
          <a:bodyPr anchor="t">
            <a:normAutofit/>
          </a:bodyPr>
          <a:lstStyle>
            <a:lvl1pPr algn="l">
              <a:defRPr sz="1400" b="1"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0237" y="368300"/>
            <a:ext cx="7913687" cy="4359275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7" y="5175698"/>
            <a:ext cx="7913688" cy="79489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14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" y="829626"/>
            <a:ext cx="8941980" cy="4521388"/>
          </a:xfrm>
          <a:prstGeom prst="rect">
            <a:avLst/>
          </a:prstGeom>
        </p:spPr>
      </p:pic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1014447" y="1725233"/>
            <a:ext cx="6661800" cy="284343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400" b="1"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6150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0238" y="368300"/>
            <a:ext cx="7913687" cy="104933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238" y="1600201"/>
            <a:ext cx="7913687" cy="4370388"/>
          </a:xfrm>
        </p:spPr>
        <p:txBody>
          <a:bodyPr vert="eaVert">
            <a:normAutofit/>
          </a:bodyPr>
          <a:lstStyle>
            <a:lvl1pPr marL="342900" indent="-3429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1pPr>
            <a:lvl2pPr>
              <a:buClr>
                <a:schemeClr val="accent1"/>
              </a:buClr>
              <a:defRPr sz="16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3pPr>
            <a:lvl4pPr>
              <a:buClr>
                <a:schemeClr val="accent1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accent1"/>
              </a:buCl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570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7077164" y="368299"/>
            <a:ext cx="1466761" cy="5602289"/>
          </a:xfrm>
        </p:spPr>
        <p:txBody>
          <a:bodyPr vert="vert"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238" y="368299"/>
            <a:ext cx="6270096" cy="5602290"/>
          </a:xfrm>
        </p:spPr>
        <p:txBody>
          <a:bodyPr vert="eaVert">
            <a:normAutofit/>
          </a:bodyPr>
          <a:lstStyle>
            <a:lvl1pPr marL="342900" indent="-3429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1pPr>
            <a:lvl2pPr>
              <a:buClr>
                <a:schemeClr val="accent1"/>
              </a:buClr>
              <a:defRPr sz="16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3pPr>
            <a:lvl4pPr>
              <a:buClr>
                <a:schemeClr val="accent1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accent1"/>
              </a:buCl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567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8471" y="6211725"/>
            <a:ext cx="7861084" cy="545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0611" y="6045200"/>
            <a:ext cx="948777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4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28571" y="775175"/>
            <a:ext cx="7474158" cy="373708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012918" y="2050257"/>
            <a:ext cx="5032291" cy="1711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8471" y="6211725"/>
            <a:ext cx="7861084" cy="545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0611" y="6045200"/>
            <a:ext cx="948777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703778" y="6392509"/>
            <a:ext cx="330158" cy="313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Shape 63"/>
          <p:cNvSpPr>
            <a:spLocks noGrp="1"/>
          </p:cNvSpPr>
          <p:nvPr>
            <p:ph type="title"/>
          </p:nvPr>
        </p:nvSpPr>
        <p:spPr>
          <a:xfrm>
            <a:off x="630237" y="375180"/>
            <a:ext cx="7913690" cy="104245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. и текст/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8471" y="6211725"/>
            <a:ext cx="7861084" cy="545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0611" y="6045200"/>
            <a:ext cx="948777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Pct val="70000"/>
              <a:buFont typeface="Wingdings"/>
              <a:buChar char="◆"/>
            </a:lvl1pPr>
            <a:lvl2pPr marL="742950" indent="-285750">
              <a:buFont typeface="Wingdings"/>
              <a:buChar char="–"/>
            </a:lvl2pPr>
            <a:lvl3pPr marL="1143000" indent="-228600">
              <a:buSzPct val="70000"/>
              <a:buFont typeface="Wingdings"/>
              <a:buChar char="◆"/>
            </a:lvl3pPr>
            <a:lvl4pPr marL="1600200" indent="-228600">
              <a:buFont typeface="Wingdings"/>
              <a:buChar char="–"/>
            </a:lvl4pPr>
            <a:lvl5pPr marL="2057400" indent="-228600">
              <a:buFont typeface="Wingdings"/>
              <a:buChar char="»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8703778" y="6392509"/>
            <a:ext cx="330158" cy="313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Shape 63"/>
          <p:cNvSpPr>
            <a:spLocks noGrp="1"/>
          </p:cNvSpPr>
          <p:nvPr>
            <p:ph type="title"/>
          </p:nvPr>
        </p:nvSpPr>
        <p:spPr>
          <a:xfrm>
            <a:off x="630237" y="375180"/>
            <a:ext cx="7913690" cy="104245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8471" y="6211725"/>
            <a:ext cx="7861084" cy="545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0611" y="6045200"/>
            <a:ext cx="948777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63"/>
          <p:cNvSpPr>
            <a:spLocks noGrp="1"/>
          </p:cNvSpPr>
          <p:nvPr>
            <p:ph type="title"/>
          </p:nvPr>
        </p:nvSpPr>
        <p:spPr>
          <a:xfrm>
            <a:off x="630237" y="375180"/>
            <a:ext cx="7913690" cy="104245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" y="-43543"/>
            <a:ext cx="9141511" cy="5599176"/>
          </a:xfrm>
          <a:prstGeom prst="rect">
            <a:avLst/>
          </a:prstGeom>
        </p:spPr>
      </p:pic>
      <p:sp>
        <p:nvSpPr>
          <p:cNvPr id="15" name="Название 1"/>
          <p:cNvSpPr>
            <a:spLocks noGrp="1"/>
          </p:cNvSpPr>
          <p:nvPr>
            <p:ph type="ctrTitle"/>
          </p:nvPr>
        </p:nvSpPr>
        <p:spPr>
          <a:xfrm>
            <a:off x="1881661" y="2420937"/>
            <a:ext cx="5363248" cy="166850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1660" y="1727200"/>
            <a:ext cx="5363249" cy="714421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334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. и текст/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0334" y="6392509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30238" y="375180"/>
            <a:ext cx="7913687" cy="104245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30238" y="1600200"/>
            <a:ext cx="7913687" cy="4379913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1pPr>
            <a:lvl2pPr>
              <a:buClr>
                <a:schemeClr val="accent1"/>
              </a:buClr>
              <a:defRPr sz="16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3pPr>
            <a:lvl4pPr>
              <a:buClr>
                <a:schemeClr val="accent1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accent1"/>
              </a:buCl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158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 нуме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0334" y="6392509"/>
            <a:ext cx="2133600" cy="365125"/>
          </a:xfrm>
        </p:spPr>
        <p:txBody>
          <a:bodyPr/>
          <a:lstStyle/>
          <a:p>
            <a:fld id="{6680C0F1-FA9F-6E4A-B470-E9F9EDD38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30238" y="375180"/>
            <a:ext cx="7913687" cy="104245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30238" y="1600200"/>
            <a:ext cx="7913687" cy="4379913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00000"/>
              <a:buFont typeface="+mj-lt"/>
              <a:buAutoNum type="arabicPeriod"/>
              <a:defRPr sz="1600"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SzPct val="100000"/>
              <a:buFont typeface="+mj-lt"/>
              <a:buAutoNum type="arabicPeriod"/>
              <a:defRPr sz="1600"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SzPct val="100000"/>
              <a:buFont typeface="+mj-lt"/>
              <a:buAutoNum type="arabicPeriod"/>
              <a:defRPr sz="1600"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SzPct val="100000"/>
              <a:buFont typeface="+mj-lt"/>
              <a:buAutoNum type="arabicPeriod"/>
              <a:defRPr sz="1600">
                <a:latin typeface="Arial"/>
                <a:cs typeface="Arial"/>
              </a:defRPr>
            </a:lvl4pPr>
            <a:lvl5pPr marL="2171700" indent="-342900">
              <a:buClr>
                <a:schemeClr val="accent1"/>
              </a:buClr>
              <a:buSzPct val="100000"/>
              <a:buFont typeface="+mj-lt"/>
              <a:buAutoNum type="arabicPeriod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126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. и текст со с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0334" y="6392509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30238" y="375180"/>
            <a:ext cx="7913687" cy="104245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30238" y="1600201"/>
            <a:ext cx="7913687" cy="3751216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1pPr>
            <a:lvl2pPr>
              <a:buClr>
                <a:schemeClr val="accent1"/>
              </a:buClr>
              <a:defRPr sz="16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3pPr>
            <a:lvl4pPr>
              <a:buClr>
                <a:schemeClr val="accent1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accent1"/>
              </a:buCl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0238" y="5503173"/>
            <a:ext cx="7913687" cy="459477"/>
          </a:xfrm>
        </p:spPr>
        <p:txBody>
          <a:bodyPr>
            <a:noAutofit/>
          </a:bodyPr>
          <a:lstStyle>
            <a:lvl1pPr marL="0" indent="0">
              <a:buNone/>
              <a:defRPr sz="1000" i="1" baseline="0">
                <a:latin typeface="Arial"/>
                <a:cs typeface="Arial"/>
              </a:defRPr>
            </a:lvl1pPr>
            <a:lvl2pPr marL="457200" indent="0">
              <a:buNone/>
              <a:defRPr sz="1000" i="1">
                <a:latin typeface="Arial"/>
                <a:cs typeface="Arial"/>
              </a:defRPr>
            </a:lvl2pPr>
            <a:lvl3pPr marL="914400" indent="0">
              <a:buNone/>
              <a:defRPr sz="1000" i="1">
                <a:latin typeface="Arial"/>
                <a:cs typeface="Arial"/>
              </a:defRPr>
            </a:lvl3pPr>
            <a:lvl4pPr marL="1371600" indent="0">
              <a:buNone/>
              <a:defRPr sz="1000" i="1">
                <a:latin typeface="Arial"/>
                <a:cs typeface="Arial"/>
              </a:defRPr>
            </a:lvl4pPr>
            <a:lvl5pPr marL="1828800" indent="0">
              <a:buNone/>
              <a:defRPr sz="1000" i="1">
                <a:latin typeface="Arial"/>
                <a:cs typeface="Arial"/>
              </a:defRPr>
            </a:lvl5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сносок используйте эту область над нижней направляющей. Шрифт </a:t>
            </a:r>
            <a:r>
              <a:rPr lang="en-US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Italic.</a:t>
            </a:r>
            <a:r>
              <a:rPr lang="ru-RU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Цвет черный. Две строки достаточно для сноски. Размер шрифта 10-12 пт. Выравнивание по левому краю.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1476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30239" y="2234334"/>
            <a:ext cx="3865562" cy="3745779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1pPr>
            <a:lvl2pPr>
              <a:buClr>
                <a:schemeClr val="accent1"/>
              </a:buClr>
              <a:defRPr sz="16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3pPr>
            <a:lvl4pPr>
              <a:buClr>
                <a:schemeClr val="accent1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accent1"/>
              </a:buCl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614685" y="1594572"/>
            <a:ext cx="3881116" cy="639762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en-US" dirty="0" smtClean="0"/>
          </a:p>
        </p:txBody>
      </p:sp>
      <p:sp>
        <p:nvSpPr>
          <p:cNvPr id="17" name="Название 1"/>
          <p:cNvSpPr>
            <a:spLocks noGrp="1"/>
          </p:cNvSpPr>
          <p:nvPr>
            <p:ph type="title"/>
          </p:nvPr>
        </p:nvSpPr>
        <p:spPr>
          <a:xfrm>
            <a:off x="630238" y="375180"/>
            <a:ext cx="7913687" cy="104245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" name="Содержимое 2"/>
          <p:cNvSpPr>
            <a:spLocks noGrp="1"/>
          </p:cNvSpPr>
          <p:nvPr>
            <p:ph idx="12"/>
          </p:nvPr>
        </p:nvSpPr>
        <p:spPr>
          <a:xfrm>
            <a:off x="4654873" y="2234334"/>
            <a:ext cx="3865562" cy="3745779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1pPr>
            <a:lvl2pPr>
              <a:buClr>
                <a:schemeClr val="accent1"/>
              </a:buClr>
              <a:defRPr sz="16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3pPr>
            <a:lvl4pPr>
              <a:buClr>
                <a:schemeClr val="accent1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accent1"/>
              </a:buCl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4639319" y="1594572"/>
            <a:ext cx="3881116" cy="639762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0651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630239" y="1600200"/>
            <a:ext cx="3865562" cy="4379913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1pPr>
            <a:lvl2pPr>
              <a:buClr>
                <a:schemeClr val="accent1"/>
              </a:buClr>
              <a:defRPr sz="16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3pPr>
            <a:lvl4pPr>
              <a:buClr>
                <a:schemeClr val="accent1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accent1"/>
              </a:buCl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Содержимое 2"/>
          <p:cNvSpPr>
            <a:spLocks noGrp="1"/>
          </p:cNvSpPr>
          <p:nvPr>
            <p:ph idx="10"/>
          </p:nvPr>
        </p:nvSpPr>
        <p:spPr>
          <a:xfrm>
            <a:off x="4654873" y="1600200"/>
            <a:ext cx="3889052" cy="4379913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1pPr>
            <a:lvl2pPr>
              <a:buClr>
                <a:schemeClr val="accent1"/>
              </a:buClr>
              <a:defRPr sz="16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charset="2"/>
              <a:buChar char="u"/>
              <a:defRPr sz="1600">
                <a:latin typeface="Arial"/>
                <a:cs typeface="Arial"/>
              </a:defRPr>
            </a:lvl3pPr>
            <a:lvl4pPr>
              <a:buClr>
                <a:schemeClr val="accent1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accent1"/>
              </a:buCl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Название 1"/>
          <p:cNvSpPr>
            <a:spLocks noGrp="1"/>
          </p:cNvSpPr>
          <p:nvPr>
            <p:ph type="title"/>
          </p:nvPr>
        </p:nvSpPr>
        <p:spPr>
          <a:xfrm>
            <a:off x="630238" y="375180"/>
            <a:ext cx="7913687" cy="104245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306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30238" y="375180"/>
            <a:ext cx="7913687" cy="104245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593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579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38472" y="6211726"/>
            <a:ext cx="7861083" cy="54590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2" y="6045200"/>
            <a:ext cx="948775" cy="814388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00334" y="639250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6680C0F1-FA9F-6E4A-B470-E9F9EDD38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791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54" r:id="rId16"/>
    <p:sldLayoutId id="2147483661" r:id="rId17"/>
    <p:sldLayoutId id="2147483668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050"/>
          <p:cNvSpPr>
            <a:spLocks noGrp="1"/>
          </p:cNvSpPr>
          <p:nvPr>
            <p:ph type="title"/>
          </p:nvPr>
        </p:nvSpPr>
        <p:spPr>
          <a:xfrm>
            <a:off x="2059983" y="1593057"/>
            <a:ext cx="5032291" cy="1711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РАСПРЕДЕЛИТЕЛЬНЫЙ ЦЕНТР «СЕВЕРНАЯ ЗВЕЗДА» </a:t>
            </a:r>
            <a:endParaRPr lang="ru-RU" sz="2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CBF14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dirty="0">
              <a:solidFill>
                <a:srgbClr val="5CBF1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72" name="Shape 2072"/>
          <p:cNvSpPr>
            <a:spLocks noGrp="1"/>
          </p:cNvSpPr>
          <p:nvPr>
            <p:ph type="title"/>
          </p:nvPr>
        </p:nvSpPr>
        <p:spPr>
          <a:xfrm>
            <a:off x="533872" y="187205"/>
            <a:ext cx="7913687" cy="4854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CBF14"/>
                </a:solidFill>
                <a:latin typeface="Arial" charset="0"/>
                <a:ea typeface="Arial" charset="0"/>
                <a:cs typeface="Arial" charset="0"/>
              </a:rPr>
              <a:t>ПАРАМЕТРЫ ПРОЕКТА «СЕВЕРНАЯ ЗВЕЗДА»</a:t>
            </a:r>
            <a:endParaRPr lang="ru-RU" dirty="0">
              <a:solidFill>
                <a:srgbClr val="5CBF1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74" name="Shape 2074"/>
          <p:cNvSpPr/>
          <p:nvPr/>
        </p:nvSpPr>
        <p:spPr>
          <a:xfrm>
            <a:off x="431454" y="1599411"/>
            <a:ext cx="8385864" cy="17629"/>
          </a:xfrm>
          <a:prstGeom prst="line">
            <a:avLst/>
          </a:prstGeom>
          <a:ln w="12700">
            <a:solidFill>
              <a:srgbClr val="5CAC34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Shape 2230"/>
          <p:cNvSpPr/>
          <p:nvPr/>
        </p:nvSpPr>
        <p:spPr>
          <a:xfrm>
            <a:off x="1407411" y="3990990"/>
            <a:ext cx="2745318" cy="225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 sz="2000">
                <a:solidFill>
                  <a:srgbClr val="5CAC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5CBF14"/>
                </a:solidFill>
                <a:latin typeface="Arial" charset="0"/>
                <a:ea typeface="Arial" charset="0"/>
                <a:cs typeface="Arial" charset="0"/>
              </a:rPr>
              <a:t>Местоположение </a:t>
            </a:r>
            <a:endParaRPr lang="ru-RU" sz="2000" b="1" dirty="0">
              <a:solidFill>
                <a:srgbClr val="5CBF14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 sz="2000">
                <a:solidFill>
                  <a:srgbClr val="5CAC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5CBF1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Площадь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 sz="2000">
                <a:solidFill>
                  <a:srgbClr val="5CAC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5CBF1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Инвестиции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 sz="2000">
                <a:solidFill>
                  <a:srgbClr val="5CAC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5CBF1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Мощности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 sz="2000">
                <a:solidFill>
                  <a:srgbClr val="5CAC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5CBF1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Рабочие места </a:t>
            </a:r>
            <a:endParaRPr lang="ru-RU" sz="1600" b="1" dirty="0">
              <a:solidFill>
                <a:srgbClr val="5CBF14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8" name="Shape 2230"/>
          <p:cNvSpPr/>
          <p:nvPr/>
        </p:nvSpPr>
        <p:spPr>
          <a:xfrm>
            <a:off x="4152729" y="4015259"/>
            <a:ext cx="5058647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>
                <a:latin typeface="Arial" charset="0"/>
                <a:ea typeface="Arial" charset="0"/>
                <a:cs typeface="Arial" charset="0"/>
              </a:rPr>
              <a:t>МО, Дмитровский р-н, д. </a:t>
            </a:r>
            <a:r>
              <a:rPr lang="ru-RU" sz="2000" dirty="0" err="1" smtClean="0">
                <a:latin typeface="Arial" charset="0"/>
                <a:ea typeface="Arial" charset="0"/>
                <a:cs typeface="Arial" charset="0"/>
              </a:rPr>
              <a:t>Зараменье</a:t>
            </a:r>
            <a:endParaRPr lang="ru-R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~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150 тыс.м2</a:t>
            </a:r>
          </a:p>
          <a:p>
            <a:pPr>
              <a:lnSpc>
                <a:spcPct val="15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10 млрд. руб. к 2025 году</a:t>
            </a:r>
          </a:p>
          <a:p>
            <a:pPr>
              <a:lnSpc>
                <a:spcPct val="15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Обс</a:t>
            </a:r>
            <a:r>
              <a:rPr lang="ru-RU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уживание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&gt;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1500 поставщиков</a:t>
            </a:r>
          </a:p>
          <a:p>
            <a:pPr>
              <a:lnSpc>
                <a:spcPct val="15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&gt; 1000</a:t>
            </a:r>
            <a:endParaRPr lang="ru-RU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8" name="Shape 2230"/>
          <p:cNvSpPr/>
          <p:nvPr/>
        </p:nvSpPr>
        <p:spPr>
          <a:xfrm>
            <a:off x="533871" y="1155375"/>
            <a:ext cx="8176019" cy="270843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Автоматизированный складской комплекс 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«Северная Звезда»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- 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крупнейший логистический объект «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Леруа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Мерлен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» в </a:t>
            </a:r>
            <a:r>
              <a:rPr lang="ru-RU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России. </a:t>
            </a:r>
            <a:endParaRPr lang="ru-RU" sz="16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ru-RU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На складе </a:t>
            </a:r>
            <a:r>
              <a:rPr lang="ru-RU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применена уникальная технология, основанная на последнем поколении систем автоматизации складских операций, не имеющая аналогов в России и мире.</a:t>
            </a:r>
            <a:endParaRPr lang="ru-RU" sz="16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ru-RU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РЦ будет </a:t>
            </a:r>
            <a:r>
              <a:rPr lang="ru-RU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снабжать </a:t>
            </a:r>
            <a:r>
              <a:rPr lang="ru-RU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все магазины «</a:t>
            </a:r>
            <a:r>
              <a:rPr lang="ru-RU" sz="16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Леруа</a:t>
            </a:r>
            <a:r>
              <a:rPr lang="ru-RU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Мерлен</a:t>
            </a:r>
            <a:r>
              <a:rPr lang="ru-RU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» </a:t>
            </a:r>
            <a:r>
              <a:rPr lang="ru-RU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на территории </a:t>
            </a:r>
            <a:r>
              <a:rPr lang="ru-RU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России и 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Казахстана.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ru-RU" sz="16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Заложение капсулы в основание РЦ состоялось 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в сентябре 2018г. </a:t>
            </a:r>
            <a:endParaRPr lang="ru-RU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РЕАЛИЗАЦИИ ПРОЕКТА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896409"/>
            <a:ext cx="3087818" cy="2058545"/>
          </a:xfrm>
          <a:prstGeom prst="rect">
            <a:avLst/>
          </a:prstGeom>
          <a:ln>
            <a:solidFill>
              <a:srgbClr val="5CBF14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72843" y="2954954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Октябрь, 2018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65" y="896408"/>
            <a:ext cx="3087818" cy="2058545"/>
          </a:xfrm>
          <a:prstGeom prst="rect">
            <a:avLst/>
          </a:prstGeom>
          <a:ln>
            <a:solidFill>
              <a:srgbClr val="5CBF14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099030" y="2968602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Ноябрь, 2018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5" y="3649610"/>
            <a:ext cx="3101691" cy="2067794"/>
          </a:xfrm>
          <a:prstGeom prst="rect">
            <a:avLst/>
          </a:prstGeom>
          <a:ln>
            <a:solidFill>
              <a:srgbClr val="5CBF14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145192" y="5744610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Январь, 2019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2633" y="5751829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Декабрь, 2018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30" y="3658859"/>
            <a:ext cx="3087818" cy="2058545"/>
          </a:xfrm>
          <a:prstGeom prst="rect">
            <a:avLst/>
          </a:prstGeom>
          <a:ln>
            <a:solidFill>
              <a:srgbClr val="5CBF1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5449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РЕАЛИЗАЦИИ ПРОЕКТА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896409"/>
            <a:ext cx="3087818" cy="20585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2843" y="2954954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Февраль, 2019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65" y="896408"/>
            <a:ext cx="3087818" cy="2058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9030" y="2968602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Март, 2019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5" y="3649610"/>
            <a:ext cx="3101691" cy="20677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45192" y="5744610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Май, 2019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2633" y="5751829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Апрель, 2019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30" y="3658859"/>
            <a:ext cx="3087818" cy="20585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896408"/>
            <a:ext cx="3087818" cy="2058545"/>
          </a:xfrm>
          <a:prstGeom prst="rect">
            <a:avLst/>
          </a:prstGeom>
          <a:ln>
            <a:solidFill>
              <a:srgbClr val="5CBF14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65" y="886115"/>
            <a:ext cx="3087818" cy="2058545"/>
          </a:xfrm>
          <a:prstGeom prst="rect">
            <a:avLst/>
          </a:prstGeom>
          <a:ln>
            <a:solidFill>
              <a:srgbClr val="5CBF14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645298"/>
            <a:ext cx="3108158" cy="2072105"/>
          </a:xfrm>
          <a:prstGeom prst="rect">
            <a:avLst/>
          </a:prstGeom>
          <a:ln>
            <a:solidFill>
              <a:srgbClr val="5CBF14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2" y="3661583"/>
            <a:ext cx="3098168" cy="2065445"/>
          </a:xfrm>
          <a:prstGeom prst="rect">
            <a:avLst/>
          </a:prstGeom>
          <a:ln>
            <a:solidFill>
              <a:srgbClr val="5CBF1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1815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РЕАЛИЗАЦИИ ПРОЕКТА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896409"/>
            <a:ext cx="3087818" cy="20585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2843" y="2954954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Июнь, 2019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65" y="896408"/>
            <a:ext cx="3087818" cy="2058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9030" y="2968602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Июль, 2019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5" y="3649610"/>
            <a:ext cx="3101691" cy="20677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45192" y="5744610"/>
            <a:ext cx="1805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Сентябрь, 2019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2633" y="5751829"/>
            <a:ext cx="160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Август, 2019</a:t>
            </a:r>
            <a:endParaRPr lang="ru-RU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30" y="3658859"/>
            <a:ext cx="3087818" cy="20585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896408"/>
            <a:ext cx="3087818" cy="20585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65" y="886115"/>
            <a:ext cx="3087818" cy="20585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645298"/>
            <a:ext cx="3108158" cy="20721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2" y="3651958"/>
            <a:ext cx="3098168" cy="20654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886115"/>
            <a:ext cx="3087818" cy="2058545"/>
          </a:xfrm>
          <a:prstGeom prst="rect">
            <a:avLst/>
          </a:prstGeom>
          <a:ln>
            <a:solidFill>
              <a:srgbClr val="5CBF14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64" y="873643"/>
            <a:ext cx="3097083" cy="2064722"/>
          </a:xfrm>
          <a:prstGeom prst="rect">
            <a:avLst/>
          </a:prstGeom>
          <a:ln>
            <a:solidFill>
              <a:srgbClr val="5CBF14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6" y="3634790"/>
            <a:ext cx="3123920" cy="2082613"/>
          </a:xfrm>
          <a:prstGeom prst="rect">
            <a:avLst/>
          </a:prstGeom>
          <a:ln>
            <a:solidFill>
              <a:srgbClr val="5CBF14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10" y="3651290"/>
            <a:ext cx="3068473" cy="2045648"/>
          </a:xfrm>
          <a:prstGeom prst="rect">
            <a:avLst/>
          </a:prstGeom>
          <a:ln>
            <a:solidFill>
              <a:srgbClr val="5CBF1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0497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РЕКОРДНЫЕ СРОКИ РЕАЛИЗАЦИИ ПРОЕКТА</a:t>
            </a:r>
            <a:endParaRPr lang="ru-RU" dirty="0"/>
          </a:p>
        </p:txBody>
      </p:sp>
      <p:pic>
        <p:nvPicPr>
          <p:cNvPr id="1026" name="Picture 2" descr="ÐÐºÐ»Ð°Ð´ Ð² ÑÐºÐ¾Ð½Ð¾Ð¼Ð¸ÐºÑ Ð¼ÑÐ½Ð¸ÑÐ¸Ð¿Ð°Ð»Ð¸ÑÐµÑÐ°. ÐÑÐ±ÐµÑÐ½Ð°ÑÐ¾Ñ ÐÐ Ð´Ð°Ð» ÑÑÐ°ÑÑ ÑÑÑÐ¾Ð¸ÑÐµÐ»ÑÑÑÐ²Ñ ÑÐ°ÑÐ¿ÑÐµÐ´ÐµÐ»Ð¸ÑÐµÐ»ÑÐ½Ð¾Ð³Ð¾ ÑÐµÐ½ÑÑÐ° Â«ÐÐµÑÑÐ° ÐÐµÑÐ»ÐµÐ½Â» | ÐÐ·Ð¾Ð±ÑÐ°Ð¶ÐµÐ½Ð¸Ðµ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4" t="8312" r="21323" b="14898"/>
          <a:stretch/>
        </p:blipFill>
        <p:spPr bwMode="auto">
          <a:xfrm>
            <a:off x="768784" y="969816"/>
            <a:ext cx="3250540" cy="2216729"/>
          </a:xfrm>
          <a:prstGeom prst="rect">
            <a:avLst/>
          </a:prstGeom>
          <a:noFill/>
          <a:ln>
            <a:solidFill>
              <a:srgbClr val="5CBF1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182" b="10209"/>
          <a:stretch/>
        </p:blipFill>
        <p:spPr>
          <a:xfrm>
            <a:off x="768783" y="3639125"/>
            <a:ext cx="3252751" cy="2216730"/>
          </a:xfrm>
          <a:prstGeom prst="rect">
            <a:avLst/>
          </a:prstGeom>
          <a:ln>
            <a:solidFill>
              <a:srgbClr val="5CBF14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87080" y="1273584"/>
            <a:ext cx="4261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Сентябрь, 2018 г. </a:t>
            </a:r>
          </a:p>
          <a:p>
            <a:endParaRPr lang="ru-RU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При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участии Андрея Воробьева, Губернатора Московской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области,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с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остоялось заложение капсулы в основание РЦ «Северная Звезда»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971545"/>
            <a:ext cx="4261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Октябрь, 2019 г.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Объект был построен за год.</a:t>
            </a:r>
          </a:p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Запуск распределительного центра планируется в октябре, 2019 г.</a:t>
            </a:r>
          </a:p>
        </p:txBody>
      </p:sp>
    </p:spTree>
    <p:extLst>
      <p:ext uri="{BB962C8B-B14F-4D97-AF65-F5344CB8AC3E}">
        <p14:creationId xmlns="" xmlns:p14="http://schemas.microsoft.com/office/powerpoint/2010/main" val="810672064"/>
      </p:ext>
    </p:extLst>
  </p:cSld>
  <p:clrMapOvr>
    <a:masterClrMapping/>
  </p:clrMapOvr>
</p:sld>
</file>

<file path=ppt/theme/theme1.xml><?xml version="1.0" encoding="utf-8"?>
<a:theme xmlns:a="http://schemas.openxmlformats.org/drawingml/2006/main" name="Leroy Merlin">
  <a:themeElements>
    <a:clrScheme name="LeroyMerlin">
      <a:dk1>
        <a:sysClr val="windowText" lastClr="000000"/>
      </a:dk1>
      <a:lt1>
        <a:sysClr val="window" lastClr="FFFFFF"/>
      </a:lt1>
      <a:dk2>
        <a:srgbClr val="878787"/>
      </a:dk2>
      <a:lt2>
        <a:srgbClr val="E7E7E7"/>
      </a:lt2>
      <a:accent1>
        <a:srgbClr val="5CBF14"/>
      </a:accent1>
      <a:accent2>
        <a:srgbClr val="C7DB09"/>
      </a:accent2>
      <a:accent3>
        <a:srgbClr val="8961A7"/>
      </a:accent3>
      <a:accent4>
        <a:srgbClr val="FECB00"/>
      </a:accent4>
      <a:accent5>
        <a:srgbClr val="DF0A14"/>
      </a:accent5>
      <a:accent6>
        <a:srgbClr val="00A0D1"/>
      </a:accent6>
      <a:hlink>
        <a:srgbClr val="5CBF14"/>
      </a:hlink>
      <a:folHlink>
        <a:srgbClr val="8961A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roy Merlin">
  <a:themeElements>
    <a:clrScheme name="Leroy Merl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CBF14"/>
      </a:accent1>
      <a:accent2>
        <a:srgbClr val="C7DB09"/>
      </a:accent2>
      <a:accent3>
        <a:srgbClr val="8961A7"/>
      </a:accent3>
      <a:accent4>
        <a:srgbClr val="FECB00"/>
      </a:accent4>
      <a:accent5>
        <a:srgbClr val="DF0A14"/>
      </a:accent5>
      <a:accent6>
        <a:srgbClr val="00A0D1"/>
      </a:accent6>
      <a:hlink>
        <a:srgbClr val="0000FF"/>
      </a:hlink>
      <a:folHlink>
        <a:srgbClr val="FF00FF"/>
      </a:folHlink>
    </a:clrScheme>
    <a:fontScheme name="Leroy Merl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eroy Merl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15653</TotalTime>
  <Words>203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Leroy Merlin</vt:lpstr>
      <vt:lpstr>  РАСПРЕДЕЛИТЕЛЬНЫЙ ЦЕНТР «СЕВЕРНАЯ ЗВЕЗДА» </vt:lpstr>
      <vt:lpstr>ПАРАМЕТРЫ ПРОЕКТА «СЕВЕРНАЯ ЗВЕЗДА»</vt:lpstr>
      <vt:lpstr>ХОД РЕАЛИЗАЦИИ ПРОЕКТА</vt:lpstr>
      <vt:lpstr>ХОД РЕАЛИЗАЦИИ ПРОЕКТА</vt:lpstr>
      <vt:lpstr>ХОД РЕАЛИЗАЦИИ ПРОЕКТА</vt:lpstr>
      <vt:lpstr>РЕКОРДНЫЕ СРОКИ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Леруа Мерлен Россия  в 2016 году</dc:title>
  <dc:creator>Елена Шипачева</dc:creator>
  <cp:lastModifiedBy>ALEXANDER</cp:lastModifiedBy>
  <cp:revision>251</cp:revision>
  <cp:lastPrinted>2017-09-11T13:22:37Z</cp:lastPrinted>
  <dcterms:modified xsi:type="dcterms:W3CDTF">2020-02-02T17:13:33Z</dcterms:modified>
</cp:coreProperties>
</file>